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6"/>
  </p:notesMasterIdLst>
  <p:sldIdLst>
    <p:sldId id="256" r:id="rId2"/>
    <p:sldId id="257" r:id="rId3"/>
    <p:sldId id="272" r:id="rId4"/>
    <p:sldId id="261" r:id="rId5"/>
    <p:sldId id="258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7" r:id="rId18"/>
    <p:sldId id="296" r:id="rId19"/>
    <p:sldId id="298" r:id="rId20"/>
    <p:sldId id="268" r:id="rId21"/>
    <p:sldId id="299" r:id="rId22"/>
    <p:sldId id="300" r:id="rId23"/>
    <p:sldId id="301" r:id="rId24"/>
    <p:sldId id="280" r:id="rId25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7"/>
    </p:embeddedFont>
    <p:embeddedFont>
      <p:font typeface="Cinzel" pitchFamily="2" charset="77"/>
      <p:regular r:id="rId28"/>
      <p:bold r:id="rId29"/>
    </p:embeddedFont>
    <p:embeddedFont>
      <p:font typeface="Libre Baskerville" panose="02000000000000000000" pitchFamily="2" charset="0"/>
      <p:regular r:id="rId30"/>
      <p:bold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69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3F200C-816F-4FEE-93DB-8494601A3132}">
  <a:tblStyle styleId="{763F200C-816F-4FEE-93DB-8494601A31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44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065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585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449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875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924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090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374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6919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3041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802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697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846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875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002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982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917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804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798700" y="1991850"/>
            <a:ext cx="3546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1224425" y="1477750"/>
            <a:ext cx="6695100" cy="3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✣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⨳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cxnSp>
        <p:nvCxnSpPr>
          <p:cNvPr id="22" name="Google Shape;22;p5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w="28575" cap="flat" cmpd="sng">
            <a:solidFill>
              <a:srgbClr val="9269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1351075" y="1518375"/>
            <a:ext cx="3126900" cy="32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⨳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4666144" y="1518375"/>
            <a:ext cx="3126900" cy="32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⨳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28" name="Google Shape;28;p6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w="28575" cap="flat" cmpd="sng">
            <a:solidFill>
              <a:srgbClr val="9269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cxnSp>
        <p:nvCxnSpPr>
          <p:cNvPr id="39" name="Google Shape;39;p8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w="28575" cap="flat" cmpd="sng">
            <a:solidFill>
              <a:srgbClr val="9269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24425" y="1477750"/>
            <a:ext cx="6695100" cy="3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k.hellobi.com/blog/wenwen/18305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bhaskargautam/record-linkag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lidescarnival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ctrTitle"/>
          </p:nvPr>
        </p:nvSpPr>
        <p:spPr>
          <a:xfrm>
            <a:off x="2162263" y="1925547"/>
            <a:ext cx="5304776" cy="15816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Record Linkage in Historical Records of Barcelona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D646DC-9AFF-B54B-954C-D6174941526D}"/>
              </a:ext>
            </a:extLst>
          </p:cNvPr>
          <p:cNvSpPr txBox="1"/>
          <p:nvPr/>
        </p:nvSpPr>
        <p:spPr>
          <a:xfrm>
            <a:off x="3695137" y="3507214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Bhaskar Gautam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96CD1-B9BB-6E4D-B4A3-C7726340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214" y="912940"/>
            <a:ext cx="1201910" cy="1201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5A97C5-40C8-3F46-9428-1EDA231CF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146" y="1081777"/>
            <a:ext cx="1201910" cy="674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273E73-FC04-2141-8DB0-38B22370A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654" y="1081777"/>
            <a:ext cx="1642682" cy="8213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Knowledge Graph</a:t>
            </a:r>
            <a:endParaRPr dirty="0"/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4191612" y="1638088"/>
            <a:ext cx="4155300" cy="27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/>
            <a:r>
              <a:rPr lang="en-US" sz="2000" dirty="0"/>
              <a:t>Represents a collection of interlinked descriptions of entities – real-world objects, events, situations or abstract concepts in a formal structure. </a:t>
            </a:r>
          </a:p>
          <a:p>
            <a:pPr marL="342900" indent="-342900"/>
            <a:r>
              <a:rPr lang="en-US" sz="2000" dirty="0"/>
              <a:t>Popular knowledge graphs include Freebase, </a:t>
            </a:r>
            <a:r>
              <a:rPr lang="en-US" sz="2000" dirty="0" err="1"/>
              <a:t>DBpedia</a:t>
            </a:r>
            <a:r>
              <a:rPr lang="en-US" sz="2000" dirty="0"/>
              <a:t>, YAGO, Satori, etc. </a:t>
            </a:r>
            <a:endParaRPr sz="2000" i="1" dirty="0"/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1CA76-8411-BB43-82D3-0920E34F5A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8927" y="1460399"/>
            <a:ext cx="3702685" cy="260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77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Entity Alignment Workflow</a:t>
            </a:r>
            <a:endParaRPr dirty="0"/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4191612" y="1638088"/>
            <a:ext cx="4155300" cy="27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/>
            <a:r>
              <a:rPr lang="en-US" sz="2000" dirty="0"/>
              <a:t>Projects entities and relations to </a:t>
            </a:r>
            <a:r>
              <a:rPr lang="en-US" sz="2000" i="1" dirty="0"/>
              <a:t>n</a:t>
            </a:r>
            <a:r>
              <a:rPr lang="en-US" sz="2000" dirty="0"/>
              <a:t>-dimensional vector space.</a:t>
            </a:r>
          </a:p>
          <a:p>
            <a:pPr marL="342900" indent="-342900"/>
            <a:r>
              <a:rPr lang="en-US" sz="2000" dirty="0"/>
              <a:t>Computes cosine distance between entities to align.</a:t>
            </a:r>
            <a:endParaRPr sz="2000" dirty="0"/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1CA76-8411-BB43-82D3-0920E34F5A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7307" y="1549243"/>
            <a:ext cx="3940343" cy="294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36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Entity – Relation Graph</a:t>
            </a:r>
            <a:endParaRPr dirty="0"/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1CA76-8411-BB43-82D3-0920E34F5A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6518" y="1548287"/>
            <a:ext cx="4512427" cy="3384321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B398351-EAE0-C54B-B936-06B3A034E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276" y="1002488"/>
            <a:ext cx="4132534" cy="4034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81DA70-30BE-1F4A-8A3F-E6E0034A57F0}"/>
              </a:ext>
            </a:extLst>
          </p:cNvPr>
          <p:cNvSpPr txBox="1"/>
          <p:nvPr/>
        </p:nvSpPr>
        <p:spPr>
          <a:xfrm>
            <a:off x="145765" y="3595213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6940"/>
                </a:solidFill>
              </a:rPr>
              <a:t>Census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AE9C5-52D3-4845-A114-135688D0BF7A}"/>
              </a:ext>
            </a:extLst>
          </p:cNvPr>
          <p:cNvSpPr txBox="1"/>
          <p:nvPr/>
        </p:nvSpPr>
        <p:spPr>
          <a:xfrm>
            <a:off x="4572000" y="3543749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6940"/>
                </a:solidFill>
              </a:rPr>
              <a:t>Cora Dataset</a:t>
            </a:r>
          </a:p>
        </p:txBody>
      </p:sp>
    </p:spTree>
    <p:extLst>
      <p:ext uri="{BB962C8B-B14F-4D97-AF65-F5344CB8AC3E}">
        <p14:creationId xmlns:p14="http://schemas.microsoft.com/office/powerpoint/2010/main" val="458941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Energy Function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Google Shape;86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4425" y="1477750"/>
                <a:ext cx="6695100" cy="3448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342900" indent="-342900"/>
                <a:r>
                  <a:rPr lang="en-US" dirty="0"/>
                  <a:t>TransE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342900" indent="-342900"/>
                <a:r>
                  <a:rPr lang="en-US" dirty="0"/>
                  <a:t>TransH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−(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Google Shape;86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4425" y="1477750"/>
                <a:ext cx="6695100" cy="3448200"/>
              </a:xfrm>
              <a:prstGeom prst="rect">
                <a:avLst/>
              </a:prstGeom>
              <a:blipFill>
                <a:blip r:embed="rId4"/>
                <a:stretch>
                  <a:fillRect l="-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F0D0C-B922-8149-965F-C26591BBF6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5290" r="44428"/>
          <a:stretch/>
        </p:blipFill>
        <p:spPr>
          <a:xfrm>
            <a:off x="6989522" y="3325446"/>
            <a:ext cx="2154477" cy="1818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CF8B84-A92D-554C-BF32-CCF9CD1BDC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" r="75167"/>
          <a:stretch/>
        </p:blipFill>
        <p:spPr>
          <a:xfrm>
            <a:off x="11897" y="3325447"/>
            <a:ext cx="1766799" cy="181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69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Entity – Attribute – Relation</a:t>
            </a:r>
            <a:endParaRPr dirty="0"/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4191612" y="1638088"/>
            <a:ext cx="4155300" cy="27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/>
            <a:endParaRPr lang="en-US" sz="2000" dirty="0"/>
          </a:p>
          <a:p>
            <a:pPr marL="342900" indent="-342900"/>
            <a:r>
              <a:rPr lang="en-US" sz="2000" dirty="0"/>
              <a:t>One-to-many and many-to-many relations considered as attributes.</a:t>
            </a:r>
          </a:p>
          <a:p>
            <a:pPr marL="342900" indent="-342900"/>
            <a:r>
              <a:rPr lang="en-US" sz="2000" dirty="0"/>
              <a:t>KR-EAR projects attributes and relations to different vector spaces.</a:t>
            </a:r>
          </a:p>
          <a:p>
            <a:pPr marL="342900" indent="-342900"/>
            <a:r>
              <a:rPr lang="en-US" sz="2000" dirty="0"/>
              <a:t>SEEA employs self-learning to update embedding iteratively.</a:t>
            </a:r>
          </a:p>
          <a:p>
            <a:pPr marL="342900" indent="-342900"/>
            <a:endParaRPr sz="2000" dirty="0"/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1CA76-8411-BB43-82D3-0920E34F5A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5218" y="1549243"/>
            <a:ext cx="4267543" cy="320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75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cxnSp>
        <p:nvCxnSpPr>
          <p:cNvPr id="187" name="Google Shape;187;p27"/>
          <p:cNvCxnSpPr/>
          <p:nvPr/>
        </p:nvCxnSpPr>
        <p:spPr>
          <a:xfrm>
            <a:off x="-4800" y="2952750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92694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8" name="Google Shape;188;p27"/>
          <p:cNvSpPr/>
          <p:nvPr/>
        </p:nvSpPr>
        <p:spPr>
          <a:xfrm>
            <a:off x="952425" y="2747180"/>
            <a:ext cx="419100" cy="419400"/>
          </a:xfrm>
          <a:prstGeom prst="donut">
            <a:avLst>
              <a:gd name="adj" fmla="val 24108"/>
            </a:avLst>
          </a:pr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89" name="Google Shape;189;p27"/>
          <p:cNvCxnSpPr/>
          <p:nvPr/>
        </p:nvCxnSpPr>
        <p:spPr>
          <a:xfrm rot="10800000">
            <a:off x="1162125" y="2370335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2" name="Google Shape;192;p27"/>
          <p:cNvCxnSpPr/>
          <p:nvPr/>
        </p:nvCxnSpPr>
        <p:spPr>
          <a:xfrm>
            <a:off x="4572000" y="2341050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3" name="Google Shape;193;p27"/>
          <p:cNvCxnSpPr/>
          <p:nvPr/>
        </p:nvCxnSpPr>
        <p:spPr>
          <a:xfrm rot="10800000">
            <a:off x="6381561" y="2952750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94" name="Google Shape;194;p27"/>
          <p:cNvSpPr txBox="1"/>
          <p:nvPr/>
        </p:nvSpPr>
        <p:spPr>
          <a:xfrm>
            <a:off x="538275" y="195040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9269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sets</a:t>
            </a:r>
            <a:endParaRPr i="1" dirty="0">
              <a:solidFill>
                <a:srgbClr val="92694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2147013" y="3568808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9269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Record Linkage Methods</a:t>
            </a:r>
            <a:endParaRPr i="1" dirty="0">
              <a:solidFill>
                <a:srgbClr val="92694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3943049" y="14860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9269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Entity Alignment Methods</a:t>
            </a:r>
            <a:endParaRPr i="1" dirty="0">
              <a:solidFill>
                <a:srgbClr val="92694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7" name="Google Shape;197;p2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cxnSp>
        <p:nvCxnSpPr>
          <p:cNvPr id="15" name="Google Shape;189;p27">
            <a:extLst>
              <a:ext uri="{FF2B5EF4-FFF2-40B4-BE49-F238E27FC236}">
                <a16:creationId xmlns:a16="http://schemas.microsoft.com/office/drawing/2014/main" id="{69E5DCB3-0FA6-C64D-BE48-D79DC51844A4}"/>
              </a:ext>
            </a:extLst>
          </p:cNvPr>
          <p:cNvCxnSpPr/>
          <p:nvPr/>
        </p:nvCxnSpPr>
        <p:spPr>
          <a:xfrm rot="10800000">
            <a:off x="2770864" y="2952750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6" name="Google Shape;194;p27">
            <a:extLst>
              <a:ext uri="{FF2B5EF4-FFF2-40B4-BE49-F238E27FC236}">
                <a16:creationId xmlns:a16="http://schemas.microsoft.com/office/drawing/2014/main" id="{290D6C23-3E20-1646-A63A-7356381F4239}"/>
              </a:ext>
            </a:extLst>
          </p:cNvPr>
          <p:cNvSpPr txBox="1"/>
          <p:nvPr/>
        </p:nvSpPr>
        <p:spPr>
          <a:xfrm>
            <a:off x="5749287" y="3643426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9269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Proposed Methods</a:t>
            </a:r>
            <a:endParaRPr i="1" dirty="0">
              <a:solidFill>
                <a:srgbClr val="92694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7" name="Google Shape;190;p27">
            <a:extLst>
              <a:ext uri="{FF2B5EF4-FFF2-40B4-BE49-F238E27FC236}">
                <a16:creationId xmlns:a16="http://schemas.microsoft.com/office/drawing/2014/main" id="{4F735D0A-CD12-144A-84DE-938AA2D97AAC}"/>
              </a:ext>
            </a:extLst>
          </p:cNvPr>
          <p:cNvSpPr/>
          <p:nvPr/>
        </p:nvSpPr>
        <p:spPr>
          <a:xfrm>
            <a:off x="7973147" y="2743050"/>
            <a:ext cx="419100" cy="419400"/>
          </a:xfrm>
          <a:prstGeom prst="donut">
            <a:avLst>
              <a:gd name="adj" fmla="val 24108"/>
            </a:avLst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92;p27">
            <a:extLst>
              <a:ext uri="{FF2B5EF4-FFF2-40B4-BE49-F238E27FC236}">
                <a16:creationId xmlns:a16="http://schemas.microsoft.com/office/drawing/2014/main" id="{03CD1453-2751-E548-8E18-E021A8FEA859}"/>
              </a:ext>
            </a:extLst>
          </p:cNvPr>
          <p:cNvCxnSpPr/>
          <p:nvPr/>
        </p:nvCxnSpPr>
        <p:spPr>
          <a:xfrm>
            <a:off x="8182697" y="2341050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9" name="Google Shape;196;p27">
            <a:extLst>
              <a:ext uri="{FF2B5EF4-FFF2-40B4-BE49-F238E27FC236}">
                <a16:creationId xmlns:a16="http://schemas.microsoft.com/office/drawing/2014/main" id="{82DD9C36-2ACD-8A44-89E0-80C3072D7D62}"/>
              </a:ext>
            </a:extLst>
          </p:cNvPr>
          <p:cNvSpPr txBox="1"/>
          <p:nvPr/>
        </p:nvSpPr>
        <p:spPr>
          <a:xfrm>
            <a:off x="7558847" y="1843994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Experiments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0" name="Google Shape;188;p27">
            <a:extLst>
              <a:ext uri="{FF2B5EF4-FFF2-40B4-BE49-F238E27FC236}">
                <a16:creationId xmlns:a16="http://schemas.microsoft.com/office/drawing/2014/main" id="{E02BF6C1-22E9-DC47-896B-5A6CB9BE14F6}"/>
              </a:ext>
            </a:extLst>
          </p:cNvPr>
          <p:cNvSpPr/>
          <p:nvPr/>
        </p:nvSpPr>
        <p:spPr>
          <a:xfrm>
            <a:off x="2561313" y="2772335"/>
            <a:ext cx="419100" cy="419400"/>
          </a:xfrm>
          <a:prstGeom prst="donut">
            <a:avLst>
              <a:gd name="adj" fmla="val 24108"/>
            </a:avLst>
          </a:pr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Google Shape;188;p27">
            <a:extLst>
              <a:ext uri="{FF2B5EF4-FFF2-40B4-BE49-F238E27FC236}">
                <a16:creationId xmlns:a16="http://schemas.microsoft.com/office/drawing/2014/main" id="{DE3C81B4-1621-F144-A0C9-2CF7BBEEBE38}"/>
              </a:ext>
            </a:extLst>
          </p:cNvPr>
          <p:cNvSpPr/>
          <p:nvPr/>
        </p:nvSpPr>
        <p:spPr>
          <a:xfrm>
            <a:off x="4362450" y="2754382"/>
            <a:ext cx="419100" cy="419400"/>
          </a:xfrm>
          <a:prstGeom prst="donut">
            <a:avLst>
              <a:gd name="adj" fmla="val 24108"/>
            </a:avLst>
          </a:pr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Google Shape;188;p27">
            <a:extLst>
              <a:ext uri="{FF2B5EF4-FFF2-40B4-BE49-F238E27FC236}">
                <a16:creationId xmlns:a16="http://schemas.microsoft.com/office/drawing/2014/main" id="{7CC4DE94-5470-914A-A748-614B694E03CB}"/>
              </a:ext>
            </a:extLst>
          </p:cNvPr>
          <p:cNvSpPr/>
          <p:nvPr/>
        </p:nvSpPr>
        <p:spPr>
          <a:xfrm>
            <a:off x="6175904" y="2743049"/>
            <a:ext cx="419100" cy="419400"/>
          </a:xfrm>
          <a:prstGeom prst="donut">
            <a:avLst>
              <a:gd name="adj" fmla="val 24108"/>
            </a:avLst>
          </a:pr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2371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Value Evolution Graph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Google Shape;124;p2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423432" y="1882896"/>
                <a:ext cx="4450112" cy="27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342900" indent="-342900"/>
                <a:r>
                  <a:rPr lang="en-US" sz="2000" dirty="0"/>
                  <a:t>Represented as G = (V, R, T)</a:t>
                </a:r>
              </a:p>
              <a:p>
                <a:pPr marL="342900" indent="-342900"/>
                <a:r>
                  <a:rPr lang="en-US" sz="2000" dirty="0"/>
                  <a:t>V = Set of all attribute values</a:t>
                </a:r>
              </a:p>
              <a:p>
                <a:pPr marL="342900" indent="-342900"/>
                <a:r>
                  <a:rPr lang="en-US" sz="2000" dirty="0"/>
                  <a:t>R = Set of relations</a:t>
                </a:r>
              </a:p>
              <a:p>
                <a:pPr marL="342900" indent="-342900"/>
                <a:r>
                  <a:rPr lang="en-US" sz="2000" dirty="0"/>
                  <a:t>T = Set of evolutionary triple</a:t>
                </a:r>
              </a:p>
              <a:p>
                <a:pPr marL="342900" indent="-342900"/>
                <a:r>
                  <a:rPr lang="en-US" sz="2000" dirty="0"/>
                  <a:t>If </a:t>
                </a:r>
                <a:r>
                  <a:rPr lang="en-US" sz="2000" i="1" dirty="0"/>
                  <a:t>(a, b) </a:t>
                </a:r>
                <a:r>
                  <a:rPr lang="en-US" sz="2000" dirty="0"/>
                  <a:t>are linked,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],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],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∀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342900" indent="-342900"/>
                <a:endParaRPr lang="en-US" sz="2000" dirty="0"/>
              </a:p>
              <a:p>
                <a:pPr marL="342900" indent="-342900"/>
                <a:endParaRPr sz="2000" dirty="0"/>
              </a:p>
            </p:txBody>
          </p:sp>
        </mc:Choice>
        <mc:Fallback xmlns="">
          <p:sp>
            <p:nvSpPr>
              <p:cNvPr id="124" name="Google Shape;124;p2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23432" y="1882896"/>
                <a:ext cx="4450112" cy="2765700"/>
              </a:xfrm>
              <a:prstGeom prst="rect">
                <a:avLst/>
              </a:prstGeom>
              <a:blipFill>
                <a:blip r:embed="rId4"/>
                <a:stretch>
                  <a:fillRect l="-2564" t="-9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1CA76-8411-BB43-82D3-0920E34F5A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5218" y="1751854"/>
            <a:ext cx="4267543" cy="279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09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RL-TransE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Google Shape;86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4425" y="1477750"/>
                <a:ext cx="6695100" cy="3448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342900" indent="-342900"/>
                <a:r>
                  <a:rPr lang="en-US" dirty="0"/>
                  <a:t>Energy Function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800100" lvl="1" indent="-342900"/>
                <a:endParaRPr lang="en-US" dirty="0"/>
              </a:p>
              <a:p>
                <a:pPr marL="342900" indent="-342900"/>
                <a:r>
                  <a:rPr lang="en-US" dirty="0"/>
                  <a:t>Cost of Linking (a, b)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  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∧&amp;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 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𝑬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).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|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𝑬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𝒓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|.|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</m:den>
                                  </m:f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𝑜𝑡h𝑒𝑟𝑤𝑖𝑠𝑒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  1</m:t>
                                  </m:r>
                                </m:e>
                              </m:eqAr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42900" indent="-342900"/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800100" lvl="1" indent="-342900"/>
                <a:endParaRPr lang="en-US" dirty="0"/>
              </a:p>
              <a:p>
                <a:pPr marL="342900" indent="-342900"/>
                <a:endParaRPr lang="en-US" dirty="0"/>
              </a:p>
            </p:txBody>
          </p:sp>
        </mc:Choice>
        <mc:Fallback>
          <p:sp>
            <p:nvSpPr>
              <p:cNvPr id="86" name="Google Shape;86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4425" y="1477750"/>
                <a:ext cx="6695100" cy="3448200"/>
              </a:xfrm>
              <a:prstGeom prst="rect">
                <a:avLst/>
              </a:prstGeom>
              <a:blipFill>
                <a:blip r:embed="rId4"/>
                <a:stretch>
                  <a:fillRect l="-4545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6120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VEER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Google Shape;124;p2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846350" y="1638088"/>
                <a:ext cx="4155300" cy="2765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342900" indent="-342900"/>
                <a:endParaRPr lang="en-US" sz="2000" dirty="0"/>
              </a:p>
              <a:p>
                <a:pPr marL="342900" indent="-342900"/>
                <a:endParaRPr lang="en-US" sz="2000" dirty="0"/>
              </a:p>
              <a:p>
                <a:pPr marL="342900" indent="-342900"/>
                <a:endParaRPr lang="en-US" sz="2000" dirty="0"/>
              </a:p>
              <a:p>
                <a:pPr marL="342900" indent="-342900"/>
                <a:endParaRPr lang="en-US" sz="2000" dirty="0"/>
              </a:p>
              <a:p>
                <a:pPr marL="342900" indent="-342900"/>
                <a:r>
                  <a:rPr lang="en-US" sz="2000" dirty="0"/>
                  <a:t>Energy Function: g(a, b)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∗||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]|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342900" indent="-342900"/>
                <a:endParaRPr lang="en-US" sz="2000" dirty="0"/>
              </a:p>
              <a:p>
                <a:pPr marL="342900" indent="-342900"/>
                <a:r>
                  <a:rPr lang="en-US" sz="2000" dirty="0"/>
                  <a:t>Loss Function: 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⁡(0,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342900" indent="-342900"/>
                <a:endParaRPr lang="en-US" sz="2000" dirty="0"/>
              </a:p>
              <a:p>
                <a:pPr marL="342900" indent="-342900"/>
                <a:endParaRPr sz="2000" dirty="0"/>
              </a:p>
            </p:txBody>
          </p:sp>
        </mc:Choice>
        <mc:Fallback xmlns="">
          <p:sp>
            <p:nvSpPr>
              <p:cNvPr id="124" name="Google Shape;124;p2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46350" y="1638088"/>
                <a:ext cx="4155300" cy="2765700"/>
              </a:xfrm>
              <a:prstGeom prst="rect">
                <a:avLst/>
              </a:prstGeom>
              <a:blipFill>
                <a:blip r:embed="rId4"/>
                <a:stretch>
                  <a:fillRect l="-8841" t="-21918" b="-24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1CA76-8411-BB43-82D3-0920E34F5A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5218" y="2041173"/>
            <a:ext cx="4267543" cy="221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45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cxnSp>
        <p:nvCxnSpPr>
          <p:cNvPr id="187" name="Google Shape;187;p27"/>
          <p:cNvCxnSpPr/>
          <p:nvPr/>
        </p:nvCxnSpPr>
        <p:spPr>
          <a:xfrm>
            <a:off x="-4800" y="2952750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92694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8" name="Google Shape;188;p27"/>
          <p:cNvSpPr/>
          <p:nvPr/>
        </p:nvSpPr>
        <p:spPr>
          <a:xfrm>
            <a:off x="952425" y="2747180"/>
            <a:ext cx="419100" cy="419400"/>
          </a:xfrm>
          <a:prstGeom prst="donut">
            <a:avLst>
              <a:gd name="adj" fmla="val 24108"/>
            </a:avLst>
          </a:pr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89" name="Google Shape;189;p27"/>
          <p:cNvCxnSpPr/>
          <p:nvPr/>
        </p:nvCxnSpPr>
        <p:spPr>
          <a:xfrm rot="10800000">
            <a:off x="1162125" y="2370335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2" name="Google Shape;192;p27"/>
          <p:cNvCxnSpPr/>
          <p:nvPr/>
        </p:nvCxnSpPr>
        <p:spPr>
          <a:xfrm>
            <a:off x="4572000" y="2341050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3" name="Google Shape;193;p27"/>
          <p:cNvCxnSpPr/>
          <p:nvPr/>
        </p:nvCxnSpPr>
        <p:spPr>
          <a:xfrm rot="10800000">
            <a:off x="6381561" y="2952750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94" name="Google Shape;194;p27"/>
          <p:cNvSpPr txBox="1"/>
          <p:nvPr/>
        </p:nvSpPr>
        <p:spPr>
          <a:xfrm>
            <a:off x="538275" y="195040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9269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sets</a:t>
            </a:r>
            <a:endParaRPr i="1" dirty="0">
              <a:solidFill>
                <a:srgbClr val="92694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2147013" y="3568808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9269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Record Linkage Methods</a:t>
            </a:r>
            <a:endParaRPr i="1" dirty="0">
              <a:solidFill>
                <a:srgbClr val="92694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3943049" y="14860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9269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Entity Alignment Methods</a:t>
            </a:r>
            <a:endParaRPr i="1" dirty="0">
              <a:solidFill>
                <a:srgbClr val="92694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7" name="Google Shape;197;p2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cxnSp>
        <p:nvCxnSpPr>
          <p:cNvPr id="15" name="Google Shape;189;p27">
            <a:extLst>
              <a:ext uri="{FF2B5EF4-FFF2-40B4-BE49-F238E27FC236}">
                <a16:creationId xmlns:a16="http://schemas.microsoft.com/office/drawing/2014/main" id="{69E5DCB3-0FA6-C64D-BE48-D79DC51844A4}"/>
              </a:ext>
            </a:extLst>
          </p:cNvPr>
          <p:cNvCxnSpPr/>
          <p:nvPr/>
        </p:nvCxnSpPr>
        <p:spPr>
          <a:xfrm rot="10800000">
            <a:off x="2770864" y="2952750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6" name="Google Shape;194;p27">
            <a:extLst>
              <a:ext uri="{FF2B5EF4-FFF2-40B4-BE49-F238E27FC236}">
                <a16:creationId xmlns:a16="http://schemas.microsoft.com/office/drawing/2014/main" id="{290D6C23-3E20-1646-A63A-7356381F4239}"/>
              </a:ext>
            </a:extLst>
          </p:cNvPr>
          <p:cNvSpPr txBox="1"/>
          <p:nvPr/>
        </p:nvSpPr>
        <p:spPr>
          <a:xfrm>
            <a:off x="5749287" y="3643426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9269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Proposed Methods</a:t>
            </a:r>
            <a:endParaRPr i="1" dirty="0">
              <a:solidFill>
                <a:srgbClr val="92694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18" name="Google Shape;192;p27">
            <a:extLst>
              <a:ext uri="{FF2B5EF4-FFF2-40B4-BE49-F238E27FC236}">
                <a16:creationId xmlns:a16="http://schemas.microsoft.com/office/drawing/2014/main" id="{03CD1453-2751-E548-8E18-E021A8FEA859}"/>
              </a:ext>
            </a:extLst>
          </p:cNvPr>
          <p:cNvCxnSpPr/>
          <p:nvPr/>
        </p:nvCxnSpPr>
        <p:spPr>
          <a:xfrm>
            <a:off x="8182697" y="2341050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9" name="Google Shape;196;p27">
            <a:extLst>
              <a:ext uri="{FF2B5EF4-FFF2-40B4-BE49-F238E27FC236}">
                <a16:creationId xmlns:a16="http://schemas.microsoft.com/office/drawing/2014/main" id="{82DD9C36-2ACD-8A44-89E0-80C3072D7D62}"/>
              </a:ext>
            </a:extLst>
          </p:cNvPr>
          <p:cNvSpPr txBox="1"/>
          <p:nvPr/>
        </p:nvSpPr>
        <p:spPr>
          <a:xfrm>
            <a:off x="7558847" y="1843994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9269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Experiments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0" name="Google Shape;188;p27">
            <a:extLst>
              <a:ext uri="{FF2B5EF4-FFF2-40B4-BE49-F238E27FC236}">
                <a16:creationId xmlns:a16="http://schemas.microsoft.com/office/drawing/2014/main" id="{E02BF6C1-22E9-DC47-896B-5A6CB9BE14F6}"/>
              </a:ext>
            </a:extLst>
          </p:cNvPr>
          <p:cNvSpPr/>
          <p:nvPr/>
        </p:nvSpPr>
        <p:spPr>
          <a:xfrm>
            <a:off x="2561313" y="2772335"/>
            <a:ext cx="419100" cy="419400"/>
          </a:xfrm>
          <a:prstGeom prst="donut">
            <a:avLst>
              <a:gd name="adj" fmla="val 24108"/>
            </a:avLst>
          </a:pr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Google Shape;188;p27">
            <a:extLst>
              <a:ext uri="{FF2B5EF4-FFF2-40B4-BE49-F238E27FC236}">
                <a16:creationId xmlns:a16="http://schemas.microsoft.com/office/drawing/2014/main" id="{DE3C81B4-1621-F144-A0C9-2CF7BBEEBE38}"/>
              </a:ext>
            </a:extLst>
          </p:cNvPr>
          <p:cNvSpPr/>
          <p:nvPr/>
        </p:nvSpPr>
        <p:spPr>
          <a:xfrm>
            <a:off x="4362450" y="2754382"/>
            <a:ext cx="419100" cy="419400"/>
          </a:xfrm>
          <a:prstGeom prst="donut">
            <a:avLst>
              <a:gd name="adj" fmla="val 24108"/>
            </a:avLst>
          </a:pr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Google Shape;188;p27">
            <a:extLst>
              <a:ext uri="{FF2B5EF4-FFF2-40B4-BE49-F238E27FC236}">
                <a16:creationId xmlns:a16="http://schemas.microsoft.com/office/drawing/2014/main" id="{7CC4DE94-5470-914A-A748-614B694E03CB}"/>
              </a:ext>
            </a:extLst>
          </p:cNvPr>
          <p:cNvSpPr/>
          <p:nvPr/>
        </p:nvSpPr>
        <p:spPr>
          <a:xfrm>
            <a:off x="6175904" y="2743049"/>
            <a:ext cx="419100" cy="419400"/>
          </a:xfrm>
          <a:prstGeom prst="donut">
            <a:avLst>
              <a:gd name="adj" fmla="val 24108"/>
            </a:avLst>
          </a:pr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Google Shape;188;p27">
            <a:extLst>
              <a:ext uri="{FF2B5EF4-FFF2-40B4-BE49-F238E27FC236}">
                <a16:creationId xmlns:a16="http://schemas.microsoft.com/office/drawing/2014/main" id="{88DD4C12-52E3-2743-B5AF-3A7CEF4938C8}"/>
              </a:ext>
            </a:extLst>
          </p:cNvPr>
          <p:cNvSpPr/>
          <p:nvPr/>
        </p:nvSpPr>
        <p:spPr>
          <a:xfrm>
            <a:off x="7973147" y="2772335"/>
            <a:ext cx="419100" cy="419400"/>
          </a:xfrm>
          <a:prstGeom prst="donut">
            <a:avLst>
              <a:gd name="adj" fmla="val 24108"/>
            </a:avLst>
          </a:pr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1371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Introduction</a:t>
            </a:r>
            <a:endParaRPr sz="3600" dirty="0"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1350650" y="1687200"/>
            <a:ext cx="2956800" cy="25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1D1D1B"/>
                </a:solidFill>
              </a:rPr>
              <a:t>Record Linkage</a:t>
            </a:r>
            <a:endParaRPr sz="1000" dirty="0">
              <a:solidFill>
                <a:srgbClr val="1D1D1B"/>
              </a:solidFill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000" dirty="0">
                <a:solidFill>
                  <a:srgbClr val="1D1D1B"/>
                </a:solidFill>
              </a:rPr>
              <a:t>Record Linkage is the task of finding records in a data set that refer to the same entity across different data sources.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IN" sz="1000" dirty="0">
              <a:solidFill>
                <a:srgbClr val="1D1D1B"/>
              </a:solidFill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000" dirty="0">
                <a:solidFill>
                  <a:srgbClr val="1D1D1B"/>
                </a:solidFill>
              </a:rPr>
              <a:t>Other common terms used for the task: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IN" sz="1000" dirty="0">
                <a:solidFill>
                  <a:srgbClr val="1D1D1B"/>
                </a:solidFill>
              </a:rPr>
              <a:t>Data matching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IN" sz="1000" dirty="0">
                <a:solidFill>
                  <a:srgbClr val="1D1D1B"/>
                </a:solidFill>
              </a:rPr>
              <a:t>Deduplication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IN" sz="1000" dirty="0">
                <a:solidFill>
                  <a:srgbClr val="1D1D1B"/>
                </a:solidFill>
              </a:rPr>
              <a:t>Object identification.</a:t>
            </a:r>
            <a:endParaRPr sz="1000" dirty="0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000" dirty="0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 dirty="0">
              <a:solidFill>
                <a:srgbClr val="1D1D1B"/>
              </a:solidFill>
            </a:endParaRPr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2"/>
          </p:nvPr>
        </p:nvSpPr>
        <p:spPr>
          <a:xfrm>
            <a:off x="4499999" y="1687200"/>
            <a:ext cx="3293100" cy="25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1D1D1B"/>
                </a:solidFill>
              </a:rPr>
              <a:t>Entity Alignment</a:t>
            </a:r>
            <a:endParaRPr sz="1000" dirty="0">
              <a:solidFill>
                <a:srgbClr val="1D1D1B"/>
              </a:solidFill>
            </a:endParaRPr>
          </a:p>
          <a:p>
            <a:pPr marL="0" lvl="0" indent="0">
              <a:buNone/>
            </a:pPr>
            <a:r>
              <a:rPr lang="en-IN" sz="1000" dirty="0">
                <a:solidFill>
                  <a:srgbClr val="1D1D1B"/>
                </a:solidFill>
              </a:rPr>
              <a:t>Entity Alignment aims to predict a link or relation between two entities from the same or different knowledge graphs.</a:t>
            </a:r>
          </a:p>
          <a:p>
            <a:pPr marL="0" lvl="0" indent="0">
              <a:buNone/>
            </a:pPr>
            <a:endParaRPr lang="en-IN" sz="1000" dirty="0">
              <a:solidFill>
                <a:srgbClr val="1D1D1B"/>
              </a:solidFill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IN" sz="1000" dirty="0">
                <a:solidFill>
                  <a:srgbClr val="1D1D1B"/>
                </a:solidFill>
              </a:rPr>
              <a:t>Other common terms used for the task: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IN" sz="1000" dirty="0">
                <a:solidFill>
                  <a:srgbClr val="1D1D1B"/>
                </a:solidFill>
              </a:rPr>
              <a:t>Ontology alignment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IN" sz="1000" dirty="0">
                <a:solidFill>
                  <a:srgbClr val="1D1D1B"/>
                </a:solidFill>
              </a:rPr>
              <a:t>Link Prediction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IN" sz="1000" dirty="0">
                <a:solidFill>
                  <a:srgbClr val="1D1D1B"/>
                </a:solidFill>
              </a:rPr>
              <a:t>Author Disambiguation.</a:t>
            </a:r>
          </a:p>
          <a:p>
            <a:pPr marL="0" lvl="0" indent="0">
              <a:buNone/>
            </a:pPr>
            <a:endParaRPr sz="1000" dirty="0">
              <a:solidFill>
                <a:srgbClr val="1D1D1B"/>
              </a:solidFill>
            </a:endParaRPr>
          </a:p>
        </p:txBody>
      </p:sp>
      <p:sp>
        <p:nvSpPr>
          <p:cNvPr id="59" name="Google Shape;59;p12"/>
          <p:cNvSpPr txBox="1">
            <a:spLocks noGrp="1"/>
          </p:cNvSpPr>
          <p:nvPr>
            <p:ph type="body" idx="2"/>
          </p:nvPr>
        </p:nvSpPr>
        <p:spPr>
          <a:xfrm>
            <a:off x="1350650" y="3829725"/>
            <a:ext cx="64428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000"/>
              </a:spcBef>
              <a:buNone/>
            </a:pPr>
            <a:r>
              <a:rPr lang="en" sz="1000" b="1" i="1" dirty="0">
                <a:solidFill>
                  <a:srgbClr val="1D1D1B"/>
                </a:solidFill>
              </a:rPr>
              <a:t>Python Code available at:  </a:t>
            </a:r>
            <a:r>
              <a:rPr lang="en-IN" sz="1000" dirty="0">
                <a:hlinkClick r:id="rId4"/>
              </a:rPr>
              <a:t>https://github.com/bhaskargautam/record-linkage</a:t>
            </a:r>
            <a:endParaRPr lang="en-IN" sz="1000" dirty="0"/>
          </a:p>
          <a:p>
            <a:pPr marL="0" lvl="0" indent="0">
              <a:spcBef>
                <a:spcPts val="1000"/>
              </a:spcBef>
              <a:buNone/>
            </a:pPr>
            <a:r>
              <a:rPr lang="en-IN" sz="1000" b="1" i="1" dirty="0">
                <a:solidFill>
                  <a:srgbClr val="1D1D1B"/>
                </a:solidFill>
              </a:rPr>
              <a:t>Objective: </a:t>
            </a:r>
            <a:r>
              <a:rPr lang="en-IN" sz="1000" i="1" dirty="0">
                <a:solidFill>
                  <a:srgbClr val="1D1D1B"/>
                </a:solidFill>
              </a:rPr>
              <a:t> Link two Records from different census years corresponding to a same individual.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i="1" dirty="0">
              <a:solidFill>
                <a:srgbClr val="1D1D1B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000" i="1" dirty="0">
              <a:solidFill>
                <a:srgbClr val="1D1D1B"/>
              </a:solidFill>
            </a:endParaRPr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Partition</a:t>
            </a:r>
            <a:endParaRPr dirty="0"/>
          </a:p>
        </p:txBody>
      </p:sp>
      <p:graphicFrame>
        <p:nvGraphicFramePr>
          <p:cNvPr id="147" name="Google Shape;147;p23"/>
          <p:cNvGraphicFramePr/>
          <p:nvPr>
            <p:extLst>
              <p:ext uri="{D42A27DB-BD31-4B8C-83A1-F6EECF244321}">
                <p14:modId xmlns:p14="http://schemas.microsoft.com/office/powerpoint/2010/main" val="2303767360"/>
              </p:ext>
            </p:extLst>
          </p:nvPr>
        </p:nvGraphicFramePr>
        <p:xfrm>
          <a:off x="1800650" y="1793081"/>
          <a:ext cx="5542700" cy="2505125"/>
        </p:xfrm>
        <a:graphic>
          <a:graphicData uri="http://schemas.openxmlformats.org/drawingml/2006/table">
            <a:tbl>
              <a:tblPr>
                <a:noFill/>
                <a:tableStyleId>{763F200C-816F-4FEE-93DB-8494601A3132}</a:tableStyleId>
              </a:tblPr>
              <a:tblGrid>
                <a:gridCol w="138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Training</a:t>
                      </a:r>
                      <a:endParaRPr sz="1100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Validation</a:t>
                      </a:r>
                      <a:endParaRPr sz="1100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Test</a:t>
                      </a:r>
                      <a:endParaRPr sz="1100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Dataset A</a:t>
                      </a:r>
                      <a:endParaRPr sz="1100" i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9, 510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10, 629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9, 384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Dataset B</a:t>
                      </a:r>
                      <a:endParaRPr sz="1100" i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10, 629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10, 536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10, 722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Candidate Pairs</a:t>
                      </a:r>
                      <a:endParaRPr sz="1100" i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238, 854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244, 696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240, 954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i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True Pairs</a:t>
                      </a:r>
                      <a:endParaRPr sz="1100" i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6, 748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8, 412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9, 049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1D1D1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062872"/>
                  </a:ext>
                </a:extLst>
              </a:tr>
            </a:tbl>
          </a:graphicData>
        </a:graphic>
      </p:graphicFrame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Statistical Analysis</a:t>
            </a:r>
            <a:endParaRPr dirty="0"/>
          </a:p>
        </p:txBody>
      </p:sp>
      <p:graphicFrame>
        <p:nvGraphicFramePr>
          <p:cNvPr id="147" name="Google Shape;147;p23"/>
          <p:cNvGraphicFramePr/>
          <p:nvPr>
            <p:extLst>
              <p:ext uri="{D42A27DB-BD31-4B8C-83A1-F6EECF244321}">
                <p14:modId xmlns:p14="http://schemas.microsoft.com/office/powerpoint/2010/main" val="1836808263"/>
              </p:ext>
            </p:extLst>
          </p:nvPr>
        </p:nvGraphicFramePr>
        <p:xfrm>
          <a:off x="1800650" y="1636325"/>
          <a:ext cx="5542700" cy="3006150"/>
        </p:xfrm>
        <a:graphic>
          <a:graphicData uri="http://schemas.openxmlformats.org/drawingml/2006/table">
            <a:tbl>
              <a:tblPr>
                <a:noFill/>
                <a:tableStyleId>{763F200C-816F-4FEE-93DB-8494601A3132}</a:tableStyleId>
              </a:tblPr>
              <a:tblGrid>
                <a:gridCol w="1108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8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8540">
                  <a:extLst>
                    <a:ext uri="{9D8B030D-6E8A-4147-A177-3AD203B41FA5}">
                      <a16:colId xmlns:a16="http://schemas.microsoft.com/office/drawing/2014/main" val="68544155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Accuracy</a:t>
                      </a:r>
                      <a:endParaRPr sz="1100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Precision</a:t>
                      </a:r>
                      <a:endParaRPr sz="1100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Recall</a:t>
                      </a:r>
                      <a:endParaRPr sz="1100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F-Score</a:t>
                      </a:r>
                      <a:endParaRPr sz="1100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ECM</a:t>
                      </a:r>
                      <a:endParaRPr sz="1100" i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0.99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0.98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0.99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0.98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Log. Reg.</a:t>
                      </a:r>
                      <a:endParaRPr sz="1100" i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0.99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0.98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0.98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0.98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TransE</a:t>
                      </a:r>
                      <a:endParaRPr sz="1100" i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0.87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0.19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0.25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0.21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i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RL-TransE</a:t>
                      </a:r>
                      <a:endParaRPr sz="1100" i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0.99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0.97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0.92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0.95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06287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i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VEER</a:t>
                      </a:r>
                      <a:endParaRPr sz="1100" i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0.99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0.98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0.92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0.95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299333"/>
                  </a:ext>
                </a:extLst>
              </a:tr>
            </a:tbl>
          </a:graphicData>
        </a:graphic>
      </p:graphicFrame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2765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Information </a:t>
            </a:r>
            <a:r>
              <a:rPr lang="en-IN" dirty="0"/>
              <a:t>Retrieval</a:t>
            </a:r>
            <a:endParaRPr dirty="0"/>
          </a:p>
        </p:txBody>
      </p:sp>
      <p:graphicFrame>
        <p:nvGraphicFramePr>
          <p:cNvPr id="147" name="Google Shape;147;p23"/>
          <p:cNvGraphicFramePr/>
          <p:nvPr>
            <p:extLst>
              <p:ext uri="{D42A27DB-BD31-4B8C-83A1-F6EECF244321}">
                <p14:modId xmlns:p14="http://schemas.microsoft.com/office/powerpoint/2010/main" val="2295155834"/>
              </p:ext>
            </p:extLst>
          </p:nvPr>
        </p:nvGraphicFramePr>
        <p:xfrm>
          <a:off x="1800650" y="1636325"/>
          <a:ext cx="5542700" cy="3006150"/>
        </p:xfrm>
        <a:graphic>
          <a:graphicData uri="http://schemas.openxmlformats.org/drawingml/2006/table">
            <a:tbl>
              <a:tblPr>
                <a:noFill/>
                <a:tableStyleId>{763F200C-816F-4FEE-93DB-8494601A3132}</a:tableStyleId>
              </a:tblPr>
              <a:tblGrid>
                <a:gridCol w="1108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8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8540">
                  <a:extLst>
                    <a:ext uri="{9D8B030D-6E8A-4147-A177-3AD203B41FA5}">
                      <a16:colId xmlns:a16="http://schemas.microsoft.com/office/drawing/2014/main" val="68544155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MP@1</a:t>
                      </a:r>
                      <a:endParaRPr sz="1100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MP@10</a:t>
                      </a:r>
                      <a:endParaRPr sz="1100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MRR</a:t>
                      </a:r>
                      <a:endParaRPr sz="1100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MAP</a:t>
                      </a:r>
                      <a:endParaRPr sz="1100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ECM</a:t>
                      </a:r>
                      <a:endParaRPr sz="1100" i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0.99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0.10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0.99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0.99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Log. Reg.</a:t>
                      </a:r>
                      <a:endParaRPr sz="1100" i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0.99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0.10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0.99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0.99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TransE</a:t>
                      </a:r>
                      <a:endParaRPr sz="1100" i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0.35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0.09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0.51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0.51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i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RL-TransE</a:t>
                      </a:r>
                      <a:endParaRPr sz="1100" i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0.99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0.15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0.99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0.99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06287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i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VEER</a:t>
                      </a:r>
                      <a:endParaRPr sz="1100" i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0.99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0.15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0.99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rgbClr val="1D1D1B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0.99</a:t>
                      </a:r>
                      <a:endParaRPr sz="1100" b="1" dirty="0">
                        <a:solidFill>
                          <a:srgbClr val="1D1D1B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269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299333"/>
                  </a:ext>
                </a:extLst>
              </a:tr>
            </a:tbl>
          </a:graphicData>
        </a:graphic>
      </p:graphicFrame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7184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4846350" y="1638088"/>
            <a:ext cx="4155300" cy="27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/>
            <a:endParaRPr lang="en-US" sz="2000" dirty="0"/>
          </a:p>
          <a:p>
            <a:pPr marL="342900" indent="-342900"/>
            <a:r>
              <a:rPr lang="en-US" sz="2000" dirty="0"/>
              <a:t>VEER and RL-TransE are able to learn valid /invalid value evolutions.</a:t>
            </a:r>
          </a:p>
          <a:p>
            <a:pPr marL="342900" indent="-342900"/>
            <a:r>
              <a:rPr lang="en-US" sz="2000" dirty="0"/>
              <a:t>VEER capable of penalizing probability of mismatch.</a:t>
            </a:r>
            <a:endParaRPr sz="2000" dirty="0"/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1CA76-8411-BB43-82D3-0920E34F5A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1587" y="2041173"/>
            <a:ext cx="3594805" cy="221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1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Acknowledgement</a:t>
            </a:r>
            <a:endParaRPr dirty="0"/>
          </a:p>
        </p:txBody>
      </p:sp>
      <p:sp>
        <p:nvSpPr>
          <p:cNvPr id="267" name="Google Shape;267;p35"/>
          <p:cNvSpPr txBox="1">
            <a:spLocks noGrp="1"/>
          </p:cNvSpPr>
          <p:nvPr>
            <p:ph type="body" idx="1"/>
          </p:nvPr>
        </p:nvSpPr>
        <p:spPr>
          <a:xfrm>
            <a:off x="2126000" y="1970975"/>
            <a:ext cx="4891800" cy="23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D1D1B"/>
                </a:solidFill>
              </a:rPr>
              <a:t>Special thanks to :</a:t>
            </a:r>
            <a:endParaRPr sz="1400" dirty="0">
              <a:solidFill>
                <a:srgbClr val="1D1D1B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✣"/>
            </a:pPr>
            <a:r>
              <a:rPr lang="en" sz="1400" b="1" dirty="0">
                <a:solidFill>
                  <a:srgbClr val="1D1D1B"/>
                </a:solidFill>
              </a:rPr>
              <a:t>Dr. Oriol Ramos </a:t>
            </a:r>
            <a:r>
              <a:rPr lang="en" sz="1400" b="1" dirty="0" err="1">
                <a:solidFill>
                  <a:srgbClr val="1D1D1B"/>
                </a:solidFill>
              </a:rPr>
              <a:t>Terrades</a:t>
            </a:r>
            <a:endParaRPr lang="en" sz="1400" b="1" dirty="0">
              <a:solidFill>
                <a:srgbClr val="1D1D1B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✣"/>
            </a:pPr>
            <a:r>
              <a:rPr lang="en" sz="1400" dirty="0">
                <a:solidFill>
                  <a:srgbClr val="1D1D1B"/>
                </a:solidFill>
              </a:rPr>
              <a:t>Computer Vision Center (CVC)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✣"/>
            </a:pPr>
            <a:r>
              <a:rPr lang="en" sz="1400" dirty="0">
                <a:solidFill>
                  <a:srgbClr val="1D1D1B"/>
                </a:solidFill>
              </a:rPr>
              <a:t>Centre of Demographic Studies (CED), 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✣"/>
            </a:pPr>
            <a:r>
              <a:rPr lang="en" sz="1400" dirty="0">
                <a:solidFill>
                  <a:srgbClr val="1D1D1B"/>
                </a:solidFill>
              </a:rPr>
              <a:t>Document Analysis Group(DAG) </a:t>
            </a:r>
          </a:p>
          <a:p>
            <a:pPr lvl="0" indent="-317500">
              <a:lnSpc>
                <a:spcPct val="115000"/>
              </a:lnSpc>
              <a:buSzPts val="1400"/>
            </a:pPr>
            <a:r>
              <a:rPr lang="en-IN" sz="1400" dirty="0">
                <a:solidFill>
                  <a:srgbClr val="1D1D1B"/>
                </a:solidFill>
              </a:rPr>
              <a:t>Spanish grant RTI2018-095645-B-C21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✣"/>
            </a:pPr>
            <a:r>
              <a:rPr lang="en" sz="1400" dirty="0" err="1">
                <a:solidFill>
                  <a:srgbClr val="1D1D1B"/>
                </a:solidFill>
              </a:rPr>
              <a:t>Xarxes</a:t>
            </a:r>
            <a:r>
              <a:rPr lang="en" sz="1400" dirty="0">
                <a:solidFill>
                  <a:srgbClr val="1D1D1B"/>
                </a:solidFill>
              </a:rPr>
              <a:t> project and Nvidia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✣"/>
            </a:pPr>
            <a:endParaRPr lang="en" sz="1400" dirty="0">
              <a:solidFill>
                <a:srgbClr val="1D1D1B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✣"/>
            </a:pPr>
            <a:r>
              <a:rPr lang="en" sz="1050" dirty="0">
                <a:solidFill>
                  <a:srgbClr val="1D1D1B"/>
                </a:solidFill>
              </a:rPr>
              <a:t>Presentation template by </a:t>
            </a:r>
            <a:r>
              <a:rPr lang="en" sz="1050" u="sng" dirty="0">
                <a:solidFill>
                  <a:srgbClr val="1D1D1B"/>
                </a:solidFill>
                <a:hlinkClick r:id="rId4"/>
              </a:rPr>
              <a:t>SlidesCarnival</a:t>
            </a:r>
            <a:endParaRPr sz="1050" dirty="0">
              <a:solidFill>
                <a:srgbClr val="1D1D1B"/>
              </a:solidFill>
            </a:endParaRPr>
          </a:p>
        </p:txBody>
      </p:sp>
      <p:sp>
        <p:nvSpPr>
          <p:cNvPr id="268" name="Google Shape;268;p3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cxnSp>
        <p:nvCxnSpPr>
          <p:cNvPr id="187" name="Google Shape;187;p27"/>
          <p:cNvCxnSpPr/>
          <p:nvPr/>
        </p:nvCxnSpPr>
        <p:spPr>
          <a:xfrm>
            <a:off x="-4800" y="2952750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92694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8" name="Google Shape;188;p27"/>
          <p:cNvSpPr/>
          <p:nvPr/>
        </p:nvSpPr>
        <p:spPr>
          <a:xfrm>
            <a:off x="952425" y="2747180"/>
            <a:ext cx="419100" cy="419400"/>
          </a:xfrm>
          <a:prstGeom prst="donut">
            <a:avLst>
              <a:gd name="adj" fmla="val 24108"/>
            </a:avLst>
          </a:pr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89" name="Google Shape;189;p27"/>
          <p:cNvCxnSpPr/>
          <p:nvPr/>
        </p:nvCxnSpPr>
        <p:spPr>
          <a:xfrm rot="10800000">
            <a:off x="1162125" y="2370335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90" name="Google Shape;190;p27"/>
          <p:cNvSpPr/>
          <p:nvPr/>
        </p:nvSpPr>
        <p:spPr>
          <a:xfrm>
            <a:off x="4362450" y="2743050"/>
            <a:ext cx="419100" cy="419400"/>
          </a:xfrm>
          <a:prstGeom prst="donut">
            <a:avLst>
              <a:gd name="adj" fmla="val 24108"/>
            </a:avLst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7"/>
          <p:cNvSpPr/>
          <p:nvPr/>
        </p:nvSpPr>
        <p:spPr>
          <a:xfrm>
            <a:off x="6171861" y="2756997"/>
            <a:ext cx="419100" cy="419400"/>
          </a:xfrm>
          <a:prstGeom prst="donut">
            <a:avLst>
              <a:gd name="adj" fmla="val 24108"/>
            </a:avLst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2" name="Google Shape;192;p27"/>
          <p:cNvCxnSpPr/>
          <p:nvPr/>
        </p:nvCxnSpPr>
        <p:spPr>
          <a:xfrm>
            <a:off x="4572000" y="2341050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3" name="Google Shape;193;p27"/>
          <p:cNvCxnSpPr/>
          <p:nvPr/>
        </p:nvCxnSpPr>
        <p:spPr>
          <a:xfrm rot="10800000">
            <a:off x="6381561" y="2952750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94" name="Google Shape;194;p27"/>
          <p:cNvSpPr txBox="1"/>
          <p:nvPr/>
        </p:nvSpPr>
        <p:spPr>
          <a:xfrm>
            <a:off x="538275" y="195040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9269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sets</a:t>
            </a:r>
            <a:endParaRPr i="1" dirty="0">
              <a:solidFill>
                <a:srgbClr val="92694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2147013" y="3568808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Record Linkage Methods</a:t>
            </a:r>
            <a:endParaRPr i="1" dirty="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3943049" y="14860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Entity Alignment Methods</a:t>
            </a:r>
            <a:endParaRPr i="1" dirty="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7" name="Google Shape;197;p2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4" name="Google Shape;188;p27">
            <a:extLst>
              <a:ext uri="{FF2B5EF4-FFF2-40B4-BE49-F238E27FC236}">
                <a16:creationId xmlns:a16="http://schemas.microsoft.com/office/drawing/2014/main" id="{FBEE4872-DDB4-9D4C-B24B-05B39711F899}"/>
              </a:ext>
            </a:extLst>
          </p:cNvPr>
          <p:cNvSpPr/>
          <p:nvPr/>
        </p:nvSpPr>
        <p:spPr>
          <a:xfrm>
            <a:off x="2552587" y="2780482"/>
            <a:ext cx="419100" cy="419400"/>
          </a:xfrm>
          <a:prstGeom prst="donut">
            <a:avLst>
              <a:gd name="adj" fmla="val 24108"/>
            </a:avLst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89;p27">
            <a:extLst>
              <a:ext uri="{FF2B5EF4-FFF2-40B4-BE49-F238E27FC236}">
                <a16:creationId xmlns:a16="http://schemas.microsoft.com/office/drawing/2014/main" id="{69E5DCB3-0FA6-C64D-BE48-D79DC51844A4}"/>
              </a:ext>
            </a:extLst>
          </p:cNvPr>
          <p:cNvCxnSpPr/>
          <p:nvPr/>
        </p:nvCxnSpPr>
        <p:spPr>
          <a:xfrm rot="10800000">
            <a:off x="2770864" y="2952750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6" name="Google Shape;194;p27">
            <a:extLst>
              <a:ext uri="{FF2B5EF4-FFF2-40B4-BE49-F238E27FC236}">
                <a16:creationId xmlns:a16="http://schemas.microsoft.com/office/drawing/2014/main" id="{290D6C23-3E20-1646-A63A-7356381F4239}"/>
              </a:ext>
            </a:extLst>
          </p:cNvPr>
          <p:cNvSpPr txBox="1"/>
          <p:nvPr/>
        </p:nvSpPr>
        <p:spPr>
          <a:xfrm>
            <a:off x="5749287" y="3643426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Proposed Methods</a:t>
            </a:r>
            <a:endParaRPr i="1" dirty="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7" name="Google Shape;190;p27">
            <a:extLst>
              <a:ext uri="{FF2B5EF4-FFF2-40B4-BE49-F238E27FC236}">
                <a16:creationId xmlns:a16="http://schemas.microsoft.com/office/drawing/2014/main" id="{4F735D0A-CD12-144A-84DE-938AA2D97AAC}"/>
              </a:ext>
            </a:extLst>
          </p:cNvPr>
          <p:cNvSpPr/>
          <p:nvPr/>
        </p:nvSpPr>
        <p:spPr>
          <a:xfrm>
            <a:off x="7973147" y="2743050"/>
            <a:ext cx="419100" cy="419400"/>
          </a:xfrm>
          <a:prstGeom prst="donut">
            <a:avLst>
              <a:gd name="adj" fmla="val 24108"/>
            </a:avLst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92;p27">
            <a:extLst>
              <a:ext uri="{FF2B5EF4-FFF2-40B4-BE49-F238E27FC236}">
                <a16:creationId xmlns:a16="http://schemas.microsoft.com/office/drawing/2014/main" id="{03CD1453-2751-E548-8E18-E021A8FEA859}"/>
              </a:ext>
            </a:extLst>
          </p:cNvPr>
          <p:cNvCxnSpPr/>
          <p:nvPr/>
        </p:nvCxnSpPr>
        <p:spPr>
          <a:xfrm>
            <a:off x="8182697" y="2341050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9" name="Google Shape;196;p27">
            <a:extLst>
              <a:ext uri="{FF2B5EF4-FFF2-40B4-BE49-F238E27FC236}">
                <a16:creationId xmlns:a16="http://schemas.microsoft.com/office/drawing/2014/main" id="{82DD9C36-2ACD-8A44-89E0-80C3072D7D62}"/>
              </a:ext>
            </a:extLst>
          </p:cNvPr>
          <p:cNvSpPr txBox="1"/>
          <p:nvPr/>
        </p:nvSpPr>
        <p:spPr>
          <a:xfrm>
            <a:off x="7558847" y="1843994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Experiments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Sets</a:t>
            </a:r>
            <a:endParaRPr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1224425" y="1477750"/>
            <a:ext cx="6695100" cy="3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✣"/>
            </a:pPr>
            <a:r>
              <a:rPr lang="en" dirty="0"/>
              <a:t>Historical census data of </a:t>
            </a:r>
            <a:r>
              <a:rPr lang="en" i="1" dirty="0"/>
              <a:t>Sant </a:t>
            </a:r>
            <a:r>
              <a:rPr lang="en" i="1" dirty="0" err="1"/>
              <a:t>Feliu</a:t>
            </a:r>
            <a:endParaRPr lang="en" i="1" dirty="0"/>
          </a:p>
          <a:p>
            <a:pPr lvl="1" indent="-381000">
              <a:spcBef>
                <a:spcPts val="600"/>
              </a:spcBef>
              <a:buSzPts val="2400"/>
              <a:buChar char="✣"/>
            </a:pPr>
            <a:r>
              <a:rPr lang="en" dirty="0"/>
              <a:t>59, 084 records in 16 census years</a:t>
            </a:r>
          </a:p>
          <a:p>
            <a:pPr lvl="1" indent="-381000">
              <a:spcBef>
                <a:spcPts val="600"/>
              </a:spcBef>
              <a:buSzPts val="2400"/>
              <a:buChar char="✣"/>
            </a:pP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✣"/>
            </a:pPr>
            <a:r>
              <a:rPr lang="en" dirty="0"/>
              <a:t>FEBRL </a:t>
            </a:r>
            <a:r>
              <a:rPr lang="en-IN" dirty="0"/>
              <a:t>synthetic biomedical</a:t>
            </a:r>
            <a:r>
              <a:rPr lang="en" dirty="0"/>
              <a:t> data</a:t>
            </a:r>
          </a:p>
          <a:p>
            <a:pPr lvl="1" indent="-381000">
              <a:buSzPts val="2400"/>
              <a:buChar char="✣"/>
            </a:pPr>
            <a:r>
              <a:rPr lang="en" dirty="0"/>
              <a:t>5, 000 original + 5, 000 duplicates</a:t>
            </a:r>
          </a:p>
          <a:p>
            <a:pPr lvl="1" indent="-381000">
              <a:buSzPts val="2400"/>
              <a:buChar char="✣"/>
            </a:pPr>
            <a:endParaRPr lang="en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✣"/>
            </a:pPr>
            <a:r>
              <a:rPr lang="en" dirty="0"/>
              <a:t>Cora bibliographical data</a:t>
            </a:r>
          </a:p>
          <a:p>
            <a:pPr lvl="1" indent="-381000">
              <a:buSzPts val="2400"/>
              <a:buChar char="✣"/>
            </a:pPr>
            <a:r>
              <a:rPr lang="en" dirty="0"/>
              <a:t>1, 879 citations for 191 unique papers</a:t>
            </a:r>
            <a:endParaRPr dirty="0"/>
          </a:p>
        </p:txBody>
      </p:sp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ctrTitle" idx="4294967295"/>
          </p:nvPr>
        </p:nvSpPr>
        <p:spPr>
          <a:xfrm>
            <a:off x="930900" y="2129675"/>
            <a:ext cx="7282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Hello!</a:t>
            </a:r>
            <a:endParaRPr b="1"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4294967295"/>
          </p:nvPr>
        </p:nvSpPr>
        <p:spPr>
          <a:xfrm>
            <a:off x="930900" y="4062697"/>
            <a:ext cx="7282200" cy="789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sz="3000" i="1" dirty="0"/>
              <a:t>Family history of Abel </a:t>
            </a:r>
            <a:r>
              <a:rPr lang="en-US" sz="3000" i="1" dirty="0" err="1"/>
              <a:t>Ponç</a:t>
            </a:r>
            <a:endParaRPr sz="3000" i="1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B8C82E-D430-4E4C-8938-E85164552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97" y="406122"/>
            <a:ext cx="7282200" cy="3570557"/>
          </a:xfrm>
          <a:prstGeom prst="rect">
            <a:avLst/>
          </a:prstGeom>
        </p:spPr>
      </p:pic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cxnSp>
        <p:nvCxnSpPr>
          <p:cNvPr id="187" name="Google Shape;187;p27"/>
          <p:cNvCxnSpPr/>
          <p:nvPr/>
        </p:nvCxnSpPr>
        <p:spPr>
          <a:xfrm>
            <a:off x="-4800" y="2952750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92694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8" name="Google Shape;188;p27"/>
          <p:cNvSpPr/>
          <p:nvPr/>
        </p:nvSpPr>
        <p:spPr>
          <a:xfrm>
            <a:off x="952425" y="2747180"/>
            <a:ext cx="419100" cy="419400"/>
          </a:xfrm>
          <a:prstGeom prst="donut">
            <a:avLst>
              <a:gd name="adj" fmla="val 24108"/>
            </a:avLst>
          </a:pr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89" name="Google Shape;189;p27"/>
          <p:cNvCxnSpPr/>
          <p:nvPr/>
        </p:nvCxnSpPr>
        <p:spPr>
          <a:xfrm rot="10800000">
            <a:off x="1162125" y="2370335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90" name="Google Shape;190;p27"/>
          <p:cNvSpPr/>
          <p:nvPr/>
        </p:nvSpPr>
        <p:spPr>
          <a:xfrm>
            <a:off x="4362450" y="2743050"/>
            <a:ext cx="419100" cy="419400"/>
          </a:xfrm>
          <a:prstGeom prst="donut">
            <a:avLst>
              <a:gd name="adj" fmla="val 24108"/>
            </a:avLst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7"/>
          <p:cNvSpPr/>
          <p:nvPr/>
        </p:nvSpPr>
        <p:spPr>
          <a:xfrm>
            <a:off x="6171861" y="2756997"/>
            <a:ext cx="419100" cy="419400"/>
          </a:xfrm>
          <a:prstGeom prst="donut">
            <a:avLst>
              <a:gd name="adj" fmla="val 24108"/>
            </a:avLst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2" name="Google Shape;192;p27"/>
          <p:cNvCxnSpPr/>
          <p:nvPr/>
        </p:nvCxnSpPr>
        <p:spPr>
          <a:xfrm>
            <a:off x="4572000" y="2341050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3" name="Google Shape;193;p27"/>
          <p:cNvCxnSpPr/>
          <p:nvPr/>
        </p:nvCxnSpPr>
        <p:spPr>
          <a:xfrm rot="10800000">
            <a:off x="6381561" y="2952750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94" name="Google Shape;194;p27"/>
          <p:cNvSpPr txBox="1"/>
          <p:nvPr/>
        </p:nvSpPr>
        <p:spPr>
          <a:xfrm>
            <a:off x="538275" y="195040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9269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sets</a:t>
            </a:r>
            <a:endParaRPr i="1" dirty="0">
              <a:solidFill>
                <a:srgbClr val="92694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2147013" y="3568808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9269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Record Linkage Methods</a:t>
            </a:r>
            <a:endParaRPr i="1" dirty="0">
              <a:solidFill>
                <a:srgbClr val="92694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3943049" y="14860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Entity Alignment Methods</a:t>
            </a:r>
            <a:endParaRPr i="1" dirty="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7" name="Google Shape;197;p2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cxnSp>
        <p:nvCxnSpPr>
          <p:cNvPr id="15" name="Google Shape;189;p27">
            <a:extLst>
              <a:ext uri="{FF2B5EF4-FFF2-40B4-BE49-F238E27FC236}">
                <a16:creationId xmlns:a16="http://schemas.microsoft.com/office/drawing/2014/main" id="{69E5DCB3-0FA6-C64D-BE48-D79DC51844A4}"/>
              </a:ext>
            </a:extLst>
          </p:cNvPr>
          <p:cNvCxnSpPr/>
          <p:nvPr/>
        </p:nvCxnSpPr>
        <p:spPr>
          <a:xfrm rot="10800000">
            <a:off x="2770864" y="2952750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6" name="Google Shape;194;p27">
            <a:extLst>
              <a:ext uri="{FF2B5EF4-FFF2-40B4-BE49-F238E27FC236}">
                <a16:creationId xmlns:a16="http://schemas.microsoft.com/office/drawing/2014/main" id="{290D6C23-3E20-1646-A63A-7356381F4239}"/>
              </a:ext>
            </a:extLst>
          </p:cNvPr>
          <p:cNvSpPr txBox="1"/>
          <p:nvPr/>
        </p:nvSpPr>
        <p:spPr>
          <a:xfrm>
            <a:off x="5749287" y="3643426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Proposed Methods</a:t>
            </a:r>
            <a:endParaRPr i="1" dirty="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7" name="Google Shape;190;p27">
            <a:extLst>
              <a:ext uri="{FF2B5EF4-FFF2-40B4-BE49-F238E27FC236}">
                <a16:creationId xmlns:a16="http://schemas.microsoft.com/office/drawing/2014/main" id="{4F735D0A-CD12-144A-84DE-938AA2D97AAC}"/>
              </a:ext>
            </a:extLst>
          </p:cNvPr>
          <p:cNvSpPr/>
          <p:nvPr/>
        </p:nvSpPr>
        <p:spPr>
          <a:xfrm>
            <a:off x="7973147" y="2743050"/>
            <a:ext cx="419100" cy="419400"/>
          </a:xfrm>
          <a:prstGeom prst="donut">
            <a:avLst>
              <a:gd name="adj" fmla="val 24108"/>
            </a:avLst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92;p27">
            <a:extLst>
              <a:ext uri="{FF2B5EF4-FFF2-40B4-BE49-F238E27FC236}">
                <a16:creationId xmlns:a16="http://schemas.microsoft.com/office/drawing/2014/main" id="{03CD1453-2751-E548-8E18-E021A8FEA859}"/>
              </a:ext>
            </a:extLst>
          </p:cNvPr>
          <p:cNvCxnSpPr/>
          <p:nvPr/>
        </p:nvCxnSpPr>
        <p:spPr>
          <a:xfrm>
            <a:off x="8182697" y="2341050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9" name="Google Shape;196;p27">
            <a:extLst>
              <a:ext uri="{FF2B5EF4-FFF2-40B4-BE49-F238E27FC236}">
                <a16:creationId xmlns:a16="http://schemas.microsoft.com/office/drawing/2014/main" id="{82DD9C36-2ACD-8A44-89E0-80C3072D7D62}"/>
              </a:ext>
            </a:extLst>
          </p:cNvPr>
          <p:cNvSpPr txBox="1"/>
          <p:nvPr/>
        </p:nvSpPr>
        <p:spPr>
          <a:xfrm>
            <a:off x="7558847" y="1843994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Experiments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0" name="Google Shape;188;p27">
            <a:extLst>
              <a:ext uri="{FF2B5EF4-FFF2-40B4-BE49-F238E27FC236}">
                <a16:creationId xmlns:a16="http://schemas.microsoft.com/office/drawing/2014/main" id="{E02BF6C1-22E9-DC47-896B-5A6CB9BE14F6}"/>
              </a:ext>
            </a:extLst>
          </p:cNvPr>
          <p:cNvSpPr/>
          <p:nvPr/>
        </p:nvSpPr>
        <p:spPr>
          <a:xfrm>
            <a:off x="2561313" y="2772335"/>
            <a:ext cx="419100" cy="419400"/>
          </a:xfrm>
          <a:prstGeom prst="donut">
            <a:avLst>
              <a:gd name="adj" fmla="val 24108"/>
            </a:avLst>
          </a:pr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925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Fellegi And Sunter Framework</a:t>
            </a:r>
            <a:endParaRPr dirty="0"/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3985550" y="1722300"/>
            <a:ext cx="4155300" cy="27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/>
            <a:r>
              <a:rPr lang="en-US" sz="2000" dirty="0"/>
              <a:t>Seminal paper in 1969</a:t>
            </a:r>
          </a:p>
          <a:p>
            <a:pPr marL="342900" indent="-342900"/>
            <a:r>
              <a:rPr lang="en-US" sz="2000" dirty="0"/>
              <a:t>Formulates record linkage problem as a binary classification problem. </a:t>
            </a:r>
          </a:p>
          <a:p>
            <a:pPr marL="342900" indent="-342900"/>
            <a:r>
              <a:rPr lang="en-US" sz="2000" dirty="0"/>
              <a:t>Provides optimal linkage rule by estimating probability of match i.e. </a:t>
            </a:r>
            <a:r>
              <a:rPr lang="en-US" sz="2000" i="1" dirty="0"/>
              <a:t>P(m=1 | (a, b)).</a:t>
            </a:r>
            <a:endParaRPr sz="2000" i="1" dirty="0"/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21CA76-8411-BB43-82D3-0920E34F5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65" y="1109597"/>
            <a:ext cx="3702685" cy="399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05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Classification Methods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Google Shape;86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24425" y="1477750"/>
                <a:ext cx="6695100" cy="3448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342900" indent="-342900"/>
                <a:r>
                  <a:rPr lang="en-US" dirty="0"/>
                  <a:t>ECM Classifier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…,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…,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342900" indent="-342900"/>
                <a:r>
                  <a:rPr lang="en-US" dirty="0"/>
                  <a:t>Logistic Regression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342900" indent="-342900"/>
                <a:endParaRPr lang="en-US" dirty="0"/>
              </a:p>
              <a:p>
                <a:pPr marL="342900" indent="-342900"/>
                <a:endParaRPr lang="en-US" dirty="0"/>
              </a:p>
            </p:txBody>
          </p:sp>
        </mc:Choice>
        <mc:Fallback xmlns="">
          <p:sp>
            <p:nvSpPr>
              <p:cNvPr id="86" name="Google Shape;86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24425" y="1477750"/>
                <a:ext cx="6695100" cy="3448200"/>
              </a:xfrm>
              <a:prstGeom prst="rect">
                <a:avLst/>
              </a:prstGeom>
              <a:blipFill>
                <a:blip r:embed="rId4"/>
                <a:stretch>
                  <a:fillRect l="-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7510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cxnSp>
        <p:nvCxnSpPr>
          <p:cNvPr id="187" name="Google Shape;187;p27"/>
          <p:cNvCxnSpPr/>
          <p:nvPr/>
        </p:nvCxnSpPr>
        <p:spPr>
          <a:xfrm>
            <a:off x="-4800" y="2952750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92694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8" name="Google Shape;188;p27"/>
          <p:cNvSpPr/>
          <p:nvPr/>
        </p:nvSpPr>
        <p:spPr>
          <a:xfrm>
            <a:off x="952425" y="2747180"/>
            <a:ext cx="419100" cy="419400"/>
          </a:xfrm>
          <a:prstGeom prst="donut">
            <a:avLst>
              <a:gd name="adj" fmla="val 24108"/>
            </a:avLst>
          </a:pr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89" name="Google Shape;189;p27"/>
          <p:cNvCxnSpPr/>
          <p:nvPr/>
        </p:nvCxnSpPr>
        <p:spPr>
          <a:xfrm rot="10800000">
            <a:off x="1162125" y="2370335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91" name="Google Shape;191;p27"/>
          <p:cNvSpPr/>
          <p:nvPr/>
        </p:nvSpPr>
        <p:spPr>
          <a:xfrm>
            <a:off x="6171861" y="2756997"/>
            <a:ext cx="419100" cy="419400"/>
          </a:xfrm>
          <a:prstGeom prst="donut">
            <a:avLst>
              <a:gd name="adj" fmla="val 24108"/>
            </a:avLst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2" name="Google Shape;192;p27"/>
          <p:cNvCxnSpPr/>
          <p:nvPr/>
        </p:nvCxnSpPr>
        <p:spPr>
          <a:xfrm>
            <a:off x="4572000" y="2341050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3" name="Google Shape;193;p27"/>
          <p:cNvCxnSpPr/>
          <p:nvPr/>
        </p:nvCxnSpPr>
        <p:spPr>
          <a:xfrm rot="10800000">
            <a:off x="6381561" y="2952750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94" name="Google Shape;194;p27"/>
          <p:cNvSpPr txBox="1"/>
          <p:nvPr/>
        </p:nvSpPr>
        <p:spPr>
          <a:xfrm>
            <a:off x="538275" y="195040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9269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 sets</a:t>
            </a:r>
            <a:endParaRPr i="1" dirty="0">
              <a:solidFill>
                <a:srgbClr val="92694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2147013" y="3568808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9269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Record Linkage Methods</a:t>
            </a:r>
            <a:endParaRPr i="1" dirty="0">
              <a:solidFill>
                <a:srgbClr val="92694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3943049" y="14860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9269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Entity Alignment Methods</a:t>
            </a:r>
            <a:endParaRPr i="1" dirty="0">
              <a:solidFill>
                <a:srgbClr val="92694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7" name="Google Shape;197;p27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cxnSp>
        <p:nvCxnSpPr>
          <p:cNvPr id="15" name="Google Shape;189;p27">
            <a:extLst>
              <a:ext uri="{FF2B5EF4-FFF2-40B4-BE49-F238E27FC236}">
                <a16:creationId xmlns:a16="http://schemas.microsoft.com/office/drawing/2014/main" id="{69E5DCB3-0FA6-C64D-BE48-D79DC51844A4}"/>
              </a:ext>
            </a:extLst>
          </p:cNvPr>
          <p:cNvCxnSpPr/>
          <p:nvPr/>
        </p:nvCxnSpPr>
        <p:spPr>
          <a:xfrm rot="10800000">
            <a:off x="2770864" y="2952750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6" name="Google Shape;194;p27">
            <a:extLst>
              <a:ext uri="{FF2B5EF4-FFF2-40B4-BE49-F238E27FC236}">
                <a16:creationId xmlns:a16="http://schemas.microsoft.com/office/drawing/2014/main" id="{290D6C23-3E20-1646-A63A-7356381F4239}"/>
              </a:ext>
            </a:extLst>
          </p:cNvPr>
          <p:cNvSpPr txBox="1"/>
          <p:nvPr/>
        </p:nvSpPr>
        <p:spPr>
          <a:xfrm>
            <a:off x="5749287" y="3643426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Proposed Methods</a:t>
            </a:r>
            <a:endParaRPr i="1" dirty="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7" name="Google Shape;190;p27">
            <a:extLst>
              <a:ext uri="{FF2B5EF4-FFF2-40B4-BE49-F238E27FC236}">
                <a16:creationId xmlns:a16="http://schemas.microsoft.com/office/drawing/2014/main" id="{4F735D0A-CD12-144A-84DE-938AA2D97AAC}"/>
              </a:ext>
            </a:extLst>
          </p:cNvPr>
          <p:cNvSpPr/>
          <p:nvPr/>
        </p:nvSpPr>
        <p:spPr>
          <a:xfrm>
            <a:off x="7973147" y="2743050"/>
            <a:ext cx="419100" cy="419400"/>
          </a:xfrm>
          <a:prstGeom prst="donut">
            <a:avLst>
              <a:gd name="adj" fmla="val 24108"/>
            </a:avLst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92;p27">
            <a:extLst>
              <a:ext uri="{FF2B5EF4-FFF2-40B4-BE49-F238E27FC236}">
                <a16:creationId xmlns:a16="http://schemas.microsoft.com/office/drawing/2014/main" id="{03CD1453-2751-E548-8E18-E021A8FEA859}"/>
              </a:ext>
            </a:extLst>
          </p:cNvPr>
          <p:cNvCxnSpPr/>
          <p:nvPr/>
        </p:nvCxnSpPr>
        <p:spPr>
          <a:xfrm>
            <a:off x="8182697" y="2341050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9" name="Google Shape;196;p27">
            <a:extLst>
              <a:ext uri="{FF2B5EF4-FFF2-40B4-BE49-F238E27FC236}">
                <a16:creationId xmlns:a16="http://schemas.microsoft.com/office/drawing/2014/main" id="{82DD9C36-2ACD-8A44-89E0-80C3072D7D62}"/>
              </a:ext>
            </a:extLst>
          </p:cNvPr>
          <p:cNvSpPr txBox="1"/>
          <p:nvPr/>
        </p:nvSpPr>
        <p:spPr>
          <a:xfrm>
            <a:off x="7558847" y="1843994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Experiments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0" name="Google Shape;188;p27">
            <a:extLst>
              <a:ext uri="{FF2B5EF4-FFF2-40B4-BE49-F238E27FC236}">
                <a16:creationId xmlns:a16="http://schemas.microsoft.com/office/drawing/2014/main" id="{E02BF6C1-22E9-DC47-896B-5A6CB9BE14F6}"/>
              </a:ext>
            </a:extLst>
          </p:cNvPr>
          <p:cNvSpPr/>
          <p:nvPr/>
        </p:nvSpPr>
        <p:spPr>
          <a:xfrm>
            <a:off x="2561313" y="2772335"/>
            <a:ext cx="419100" cy="419400"/>
          </a:xfrm>
          <a:prstGeom prst="donut">
            <a:avLst>
              <a:gd name="adj" fmla="val 24108"/>
            </a:avLst>
          </a:pr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Google Shape;188;p27">
            <a:extLst>
              <a:ext uri="{FF2B5EF4-FFF2-40B4-BE49-F238E27FC236}">
                <a16:creationId xmlns:a16="http://schemas.microsoft.com/office/drawing/2014/main" id="{DE3C81B4-1621-F144-A0C9-2CF7BBEEBE38}"/>
              </a:ext>
            </a:extLst>
          </p:cNvPr>
          <p:cNvSpPr/>
          <p:nvPr/>
        </p:nvSpPr>
        <p:spPr>
          <a:xfrm>
            <a:off x="4362450" y="2754382"/>
            <a:ext cx="419100" cy="419400"/>
          </a:xfrm>
          <a:prstGeom prst="donut">
            <a:avLst>
              <a:gd name="adj" fmla="val 24108"/>
            </a:avLst>
          </a:pr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2330666"/>
      </p:ext>
    </p:extLst>
  </p:cSld>
  <p:clrMapOvr>
    <a:masterClrMapping/>
  </p:clrMapOvr>
</p:sld>
</file>

<file path=ppt/theme/theme1.xml><?xml version="1.0" encoding="utf-8"?>
<a:theme xmlns:a="http://schemas.openxmlformats.org/drawingml/2006/main" name="Dolabel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3491</TotalTime>
  <Words>679</Words>
  <Application>Microsoft Macintosh PowerPoint</Application>
  <PresentationFormat>On-screen Show (16:9)</PresentationFormat>
  <Paragraphs>237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Cambria Math</vt:lpstr>
      <vt:lpstr>Arial</vt:lpstr>
      <vt:lpstr>Cinzel</vt:lpstr>
      <vt:lpstr>Libre Baskerville</vt:lpstr>
      <vt:lpstr>Dolabella template</vt:lpstr>
      <vt:lpstr>Record Linkage in Historical Records of Barcelona</vt:lpstr>
      <vt:lpstr>Introduction</vt:lpstr>
      <vt:lpstr>Outline</vt:lpstr>
      <vt:lpstr>Data Sets</vt:lpstr>
      <vt:lpstr>Hello!</vt:lpstr>
      <vt:lpstr>Outline</vt:lpstr>
      <vt:lpstr>Fellegi And Sunter Framework</vt:lpstr>
      <vt:lpstr>Classification Methods</vt:lpstr>
      <vt:lpstr>Outline</vt:lpstr>
      <vt:lpstr>Knowledge Graph</vt:lpstr>
      <vt:lpstr>Entity Alignment Workflow</vt:lpstr>
      <vt:lpstr>Entity – Relation Graph</vt:lpstr>
      <vt:lpstr>Energy Function</vt:lpstr>
      <vt:lpstr>Entity – Attribute – Relation</vt:lpstr>
      <vt:lpstr>Outline</vt:lpstr>
      <vt:lpstr>Value Evolution Graph</vt:lpstr>
      <vt:lpstr>RL-TransE</vt:lpstr>
      <vt:lpstr>VEER</vt:lpstr>
      <vt:lpstr>Outline</vt:lpstr>
      <vt:lpstr>Data Partition</vt:lpstr>
      <vt:lpstr>Statistical Analysis</vt:lpstr>
      <vt:lpstr>Information Retrieval</vt:lpstr>
      <vt:lpstr>Conclusion</vt:lpstr>
      <vt:lpstr>Acknowledgement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Record Linkage in Historical Records of Barcelona</dc:title>
  <cp:lastModifiedBy>Bhaskar Gautam</cp:lastModifiedBy>
  <cp:revision>39</cp:revision>
  <dcterms:modified xsi:type="dcterms:W3CDTF">2019-07-11T11:42:24Z</dcterms:modified>
</cp:coreProperties>
</file>